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2" d="100"/>
          <a:sy n="82" d="100"/>
        </p:scale>
        <p:origin x="67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customXml" Target="../customXml/item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ustomXml" Target="../customXml/item3.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48F8CB0E-6CC4-4DF4-9D62-68858ABABAFD}" type="datetimeFigureOut">
              <a:rPr lang="pt-BR" smtClean="0"/>
              <a:t>01/06/2022</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88E5EE9A-F53A-42A5-8FFF-5E8CDD13F729}" type="slidenum">
              <a:rPr lang="pt-BR" smtClean="0"/>
              <a:t>‹nº›</a:t>
            </a:fld>
            <a:endParaRPr lang="pt-BR"/>
          </a:p>
        </p:txBody>
      </p:sp>
    </p:spTree>
    <p:extLst>
      <p:ext uri="{BB962C8B-B14F-4D97-AF65-F5344CB8AC3E}">
        <p14:creationId xmlns:p14="http://schemas.microsoft.com/office/powerpoint/2010/main" val="4028249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48F8CB0E-6CC4-4DF4-9D62-68858ABABAFD}" type="datetimeFigureOut">
              <a:rPr lang="pt-BR" smtClean="0"/>
              <a:t>01/06/2022</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88E5EE9A-F53A-42A5-8FFF-5E8CDD13F729}" type="slidenum">
              <a:rPr lang="pt-BR" smtClean="0"/>
              <a:t>‹nº›</a:t>
            </a:fld>
            <a:endParaRPr lang="pt-BR"/>
          </a:p>
        </p:txBody>
      </p:sp>
    </p:spTree>
    <p:extLst>
      <p:ext uri="{BB962C8B-B14F-4D97-AF65-F5344CB8AC3E}">
        <p14:creationId xmlns:p14="http://schemas.microsoft.com/office/powerpoint/2010/main" val="26314004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48F8CB0E-6CC4-4DF4-9D62-68858ABABAFD}" type="datetimeFigureOut">
              <a:rPr lang="pt-BR" smtClean="0"/>
              <a:t>01/06/2022</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88E5EE9A-F53A-42A5-8FFF-5E8CDD13F729}" type="slidenum">
              <a:rPr lang="pt-BR" smtClean="0"/>
              <a:t>‹nº›</a:t>
            </a:fld>
            <a:endParaRPr lang="pt-BR"/>
          </a:p>
        </p:txBody>
      </p:sp>
    </p:spTree>
    <p:extLst>
      <p:ext uri="{BB962C8B-B14F-4D97-AF65-F5344CB8AC3E}">
        <p14:creationId xmlns:p14="http://schemas.microsoft.com/office/powerpoint/2010/main" val="25636433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48F8CB0E-6CC4-4DF4-9D62-68858ABABAFD}" type="datetimeFigureOut">
              <a:rPr lang="pt-BR" smtClean="0"/>
              <a:t>01/06/2022</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88E5EE9A-F53A-42A5-8FFF-5E8CDD13F729}" type="slidenum">
              <a:rPr lang="pt-BR" smtClean="0"/>
              <a:t>‹nº›</a:t>
            </a:fld>
            <a:endParaRPr lang="pt-BR"/>
          </a:p>
        </p:txBody>
      </p:sp>
    </p:spTree>
    <p:extLst>
      <p:ext uri="{BB962C8B-B14F-4D97-AF65-F5344CB8AC3E}">
        <p14:creationId xmlns:p14="http://schemas.microsoft.com/office/powerpoint/2010/main" val="3778156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Editar estilos de texto Mestre</a:t>
            </a:r>
          </a:p>
        </p:txBody>
      </p:sp>
      <p:sp>
        <p:nvSpPr>
          <p:cNvPr id="4" name="Espaço Reservado para Data 3"/>
          <p:cNvSpPr>
            <a:spLocks noGrp="1"/>
          </p:cNvSpPr>
          <p:nvPr>
            <p:ph type="dt" sz="half" idx="10"/>
          </p:nvPr>
        </p:nvSpPr>
        <p:spPr/>
        <p:txBody>
          <a:bodyPr/>
          <a:lstStyle/>
          <a:p>
            <a:fld id="{48F8CB0E-6CC4-4DF4-9D62-68858ABABAFD}" type="datetimeFigureOut">
              <a:rPr lang="pt-BR" smtClean="0"/>
              <a:t>01/06/2022</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88E5EE9A-F53A-42A5-8FFF-5E8CDD13F729}" type="slidenum">
              <a:rPr lang="pt-BR" smtClean="0"/>
              <a:t>‹nº›</a:t>
            </a:fld>
            <a:endParaRPr lang="pt-BR"/>
          </a:p>
        </p:txBody>
      </p:sp>
    </p:spTree>
    <p:extLst>
      <p:ext uri="{BB962C8B-B14F-4D97-AF65-F5344CB8AC3E}">
        <p14:creationId xmlns:p14="http://schemas.microsoft.com/office/powerpoint/2010/main" val="1092461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48F8CB0E-6CC4-4DF4-9D62-68858ABABAFD}" type="datetimeFigureOut">
              <a:rPr lang="pt-BR" smtClean="0"/>
              <a:t>01/06/2022</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88E5EE9A-F53A-42A5-8FFF-5E8CDD13F729}" type="slidenum">
              <a:rPr lang="pt-BR" smtClean="0"/>
              <a:t>‹nº›</a:t>
            </a:fld>
            <a:endParaRPr lang="pt-BR"/>
          </a:p>
        </p:txBody>
      </p:sp>
    </p:spTree>
    <p:extLst>
      <p:ext uri="{BB962C8B-B14F-4D97-AF65-F5344CB8AC3E}">
        <p14:creationId xmlns:p14="http://schemas.microsoft.com/office/powerpoint/2010/main" val="764260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48F8CB0E-6CC4-4DF4-9D62-68858ABABAFD}" type="datetimeFigureOut">
              <a:rPr lang="pt-BR" smtClean="0"/>
              <a:t>01/06/2022</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88E5EE9A-F53A-42A5-8FFF-5E8CDD13F729}" type="slidenum">
              <a:rPr lang="pt-BR" smtClean="0"/>
              <a:t>‹nº›</a:t>
            </a:fld>
            <a:endParaRPr lang="pt-BR"/>
          </a:p>
        </p:txBody>
      </p:sp>
    </p:spTree>
    <p:extLst>
      <p:ext uri="{BB962C8B-B14F-4D97-AF65-F5344CB8AC3E}">
        <p14:creationId xmlns:p14="http://schemas.microsoft.com/office/powerpoint/2010/main" val="2583767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48F8CB0E-6CC4-4DF4-9D62-68858ABABAFD}" type="datetimeFigureOut">
              <a:rPr lang="pt-BR" smtClean="0"/>
              <a:t>01/06/2022</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88E5EE9A-F53A-42A5-8FFF-5E8CDD13F729}" type="slidenum">
              <a:rPr lang="pt-BR" smtClean="0"/>
              <a:t>‹nº›</a:t>
            </a:fld>
            <a:endParaRPr lang="pt-BR"/>
          </a:p>
        </p:txBody>
      </p:sp>
    </p:spTree>
    <p:extLst>
      <p:ext uri="{BB962C8B-B14F-4D97-AF65-F5344CB8AC3E}">
        <p14:creationId xmlns:p14="http://schemas.microsoft.com/office/powerpoint/2010/main" val="2949826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48F8CB0E-6CC4-4DF4-9D62-68858ABABAFD}" type="datetimeFigureOut">
              <a:rPr lang="pt-BR" smtClean="0"/>
              <a:t>01/06/2022</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88E5EE9A-F53A-42A5-8FFF-5E8CDD13F729}" type="slidenum">
              <a:rPr lang="pt-BR" smtClean="0"/>
              <a:t>‹nº›</a:t>
            </a:fld>
            <a:endParaRPr lang="pt-BR"/>
          </a:p>
        </p:txBody>
      </p:sp>
    </p:spTree>
    <p:extLst>
      <p:ext uri="{BB962C8B-B14F-4D97-AF65-F5344CB8AC3E}">
        <p14:creationId xmlns:p14="http://schemas.microsoft.com/office/powerpoint/2010/main" val="1693391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p:cNvSpPr>
            <a:spLocks noGrp="1"/>
          </p:cNvSpPr>
          <p:nvPr>
            <p:ph type="dt" sz="half" idx="10"/>
          </p:nvPr>
        </p:nvSpPr>
        <p:spPr/>
        <p:txBody>
          <a:bodyPr/>
          <a:lstStyle/>
          <a:p>
            <a:fld id="{48F8CB0E-6CC4-4DF4-9D62-68858ABABAFD}" type="datetimeFigureOut">
              <a:rPr lang="pt-BR" smtClean="0"/>
              <a:t>01/06/2022</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88E5EE9A-F53A-42A5-8FFF-5E8CDD13F729}" type="slidenum">
              <a:rPr lang="pt-BR" smtClean="0"/>
              <a:t>‹nº›</a:t>
            </a:fld>
            <a:endParaRPr lang="pt-BR"/>
          </a:p>
        </p:txBody>
      </p:sp>
    </p:spTree>
    <p:extLst>
      <p:ext uri="{BB962C8B-B14F-4D97-AF65-F5344CB8AC3E}">
        <p14:creationId xmlns:p14="http://schemas.microsoft.com/office/powerpoint/2010/main" val="1799737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p:cNvSpPr>
            <a:spLocks noGrp="1"/>
          </p:cNvSpPr>
          <p:nvPr>
            <p:ph type="dt" sz="half" idx="10"/>
          </p:nvPr>
        </p:nvSpPr>
        <p:spPr/>
        <p:txBody>
          <a:bodyPr/>
          <a:lstStyle/>
          <a:p>
            <a:fld id="{48F8CB0E-6CC4-4DF4-9D62-68858ABABAFD}" type="datetimeFigureOut">
              <a:rPr lang="pt-BR" smtClean="0"/>
              <a:t>01/06/2022</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88E5EE9A-F53A-42A5-8FFF-5E8CDD13F729}" type="slidenum">
              <a:rPr lang="pt-BR" smtClean="0"/>
              <a:t>‹nº›</a:t>
            </a:fld>
            <a:endParaRPr lang="pt-BR"/>
          </a:p>
        </p:txBody>
      </p:sp>
    </p:spTree>
    <p:extLst>
      <p:ext uri="{BB962C8B-B14F-4D97-AF65-F5344CB8AC3E}">
        <p14:creationId xmlns:p14="http://schemas.microsoft.com/office/powerpoint/2010/main" val="813833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F8CB0E-6CC4-4DF4-9D62-68858ABABAFD}" type="datetimeFigureOut">
              <a:rPr lang="pt-BR" smtClean="0"/>
              <a:t>01/06/2022</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E5EE9A-F53A-42A5-8FFF-5E8CDD13F729}" type="slidenum">
              <a:rPr lang="pt-BR" smtClean="0"/>
              <a:t>‹nº›</a:t>
            </a:fld>
            <a:endParaRPr lang="pt-BR"/>
          </a:p>
        </p:txBody>
      </p:sp>
    </p:spTree>
    <p:extLst>
      <p:ext uri="{BB962C8B-B14F-4D97-AF65-F5344CB8AC3E}">
        <p14:creationId xmlns:p14="http://schemas.microsoft.com/office/powerpoint/2010/main" val="28681443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1038946"/>
          </a:xfrm>
        </p:spPr>
        <p:txBody>
          <a:bodyPr>
            <a:normAutofit/>
          </a:bodyPr>
          <a:lstStyle/>
          <a:p>
            <a:r>
              <a:rPr lang="pt-BR" sz="4800" dirty="0">
                <a:latin typeface="Arial" panose="020B0604020202020204" pitchFamily="34" charset="0"/>
                <a:cs typeface="Arial" panose="020B0604020202020204" pitchFamily="34" charset="0"/>
              </a:rPr>
              <a:t>GÊNEROS ADMINISTRATIVOS</a:t>
            </a:r>
          </a:p>
        </p:txBody>
      </p:sp>
      <p:sp>
        <p:nvSpPr>
          <p:cNvPr id="3" name="Subtítulo 2"/>
          <p:cNvSpPr>
            <a:spLocks noGrp="1"/>
          </p:cNvSpPr>
          <p:nvPr>
            <p:ph type="subTitle" idx="1"/>
          </p:nvPr>
        </p:nvSpPr>
        <p:spPr>
          <a:xfrm>
            <a:off x="1524000" y="2385753"/>
            <a:ext cx="9144000" cy="3931920"/>
          </a:xfrm>
        </p:spPr>
        <p:txBody>
          <a:bodyPr>
            <a:normAutofit/>
          </a:bodyPr>
          <a:lstStyle/>
          <a:p>
            <a:pPr algn="l"/>
            <a:r>
              <a:rPr lang="pt-BR" sz="1800" dirty="0">
                <a:latin typeface="Arial" panose="020B0604020202020204" pitchFamily="34" charset="0"/>
                <a:cs typeface="Arial" panose="020B0604020202020204" pitchFamily="34" charset="0"/>
              </a:rPr>
              <a:t>	Anteriormente, os gêneros administrativos eram vistos sob a designação de correspondência. Eles compreendem uma extensa lista de textos que circulam nos escritórios da administração pública ou privada: avisos, atas, memorandos, circulares, relatórios, procurações, requerimentos, etc.</a:t>
            </a:r>
          </a:p>
          <a:p>
            <a:pPr algn="l"/>
            <a:endParaRPr lang="pt-BR" sz="1800" dirty="0">
              <a:latin typeface="Arial" panose="020B0604020202020204" pitchFamily="34" charset="0"/>
              <a:cs typeface="Arial" panose="020B0604020202020204" pitchFamily="34" charset="0"/>
            </a:endParaRPr>
          </a:p>
          <a:p>
            <a:pPr algn="l"/>
            <a:r>
              <a:rPr lang="pt-BR" sz="1800" dirty="0">
                <a:latin typeface="Arial" panose="020B0604020202020204" pitchFamily="34" charset="0"/>
                <a:cs typeface="Arial" panose="020B0604020202020204" pitchFamily="34" charset="0"/>
              </a:rPr>
              <a:t>	Os gêneros administrativos utilizam a variedade linguística padrão. Além disso, seguem determinadas convenções comuns a esses tipos de textos e são regidos por determinados princípios, como objetividade, ausência de ambiguidade, concisão, elegância, coerência.</a:t>
            </a:r>
          </a:p>
        </p:txBody>
      </p:sp>
    </p:spTree>
    <p:extLst>
      <p:ext uri="{BB962C8B-B14F-4D97-AF65-F5344CB8AC3E}">
        <p14:creationId xmlns:p14="http://schemas.microsoft.com/office/powerpoint/2010/main" val="1789212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838200" y="508000"/>
            <a:ext cx="10515600" cy="5668963"/>
          </a:xfrm>
        </p:spPr>
        <p:txBody>
          <a:bodyPr>
            <a:normAutofit/>
          </a:bodyPr>
          <a:lstStyle/>
          <a:p>
            <a:pPr marL="0" indent="0" algn="ctr">
              <a:buNone/>
            </a:pPr>
            <a:r>
              <a:rPr lang="pt-BR" sz="1800" b="1" dirty="0">
                <a:latin typeface="Arial" panose="020B0604020202020204" pitchFamily="34" charset="0"/>
                <a:cs typeface="Arial" panose="020B0604020202020204" pitchFamily="34" charset="0"/>
              </a:rPr>
              <a:t>DECLARAÇÃO</a:t>
            </a:r>
          </a:p>
          <a:p>
            <a:pPr marL="0" indent="0">
              <a:buNone/>
            </a:pPr>
            <a:endParaRPr lang="pt-BR" sz="1800" dirty="0">
              <a:latin typeface="Arial" panose="020B0604020202020204" pitchFamily="34" charset="0"/>
              <a:cs typeface="Arial" panose="020B0604020202020204" pitchFamily="34" charset="0"/>
            </a:endParaRPr>
          </a:p>
          <a:p>
            <a:pPr marL="0" indent="0">
              <a:buNone/>
            </a:pPr>
            <a:r>
              <a:rPr lang="pt-BR" sz="1800" dirty="0">
                <a:latin typeface="Arial" panose="020B0604020202020204" pitchFamily="34" charset="0"/>
                <a:cs typeface="Arial" panose="020B0604020202020204" pitchFamily="34" charset="0"/>
              </a:rPr>
              <a:t>	Uma declaração é o ato de mostrar claramente, esclarecer, revelar, dar a conhecer ou explicar. </a:t>
            </a:r>
          </a:p>
          <a:p>
            <a:pPr marL="0" indent="0">
              <a:buNone/>
            </a:pPr>
            <a:r>
              <a:rPr lang="pt-BR" sz="1800" dirty="0">
                <a:latin typeface="Arial" panose="020B0604020202020204" pitchFamily="34" charset="0"/>
                <a:cs typeface="Arial" panose="020B0604020202020204" pitchFamily="34" charset="0"/>
              </a:rPr>
              <a:t>	Na construção escrita de uma declaração, convém ter em conta que esta passa a constituir um documento, com maior ou menor força vinculativa, que tem como finalidade expressar ou manifestar, de um modo claro e categórico, uma disposição: vontade, decisão ou depoimento. A sua intencionalidade comunicativa envolve diretamente o emissor no compromisso assumido e, perante o direito, em geral, é um documento juridicamente válido.</a:t>
            </a:r>
          </a:p>
          <a:p>
            <a:pPr marL="0" indent="0">
              <a:buNone/>
            </a:pPr>
            <a:br>
              <a:rPr lang="pt-BR" sz="1800" dirty="0">
                <a:latin typeface="Arial" panose="020B0604020202020204" pitchFamily="34" charset="0"/>
                <a:cs typeface="Arial" panose="020B0604020202020204" pitchFamily="34" charset="0"/>
              </a:rPr>
            </a:br>
            <a:r>
              <a:rPr lang="pt-BR" sz="1800" dirty="0">
                <a:latin typeface="Arial" panose="020B0604020202020204" pitchFamily="34" charset="0"/>
                <a:cs typeface="Arial" panose="020B0604020202020204" pitchFamily="34" charset="0"/>
              </a:rPr>
              <a:t>	As declarações são textos práticos e simples, embora se possam enquadrar nesta designação enunciados de carácter privado e de grande subjetividade, como as declarações de amor.</a:t>
            </a:r>
          </a:p>
          <a:p>
            <a:pPr marL="0" indent="0">
              <a:buNone/>
            </a:pPr>
            <a:br>
              <a:rPr lang="pt-BR" sz="1800" dirty="0">
                <a:latin typeface="Arial" panose="020B0604020202020204" pitchFamily="34" charset="0"/>
                <a:cs typeface="Arial" panose="020B0604020202020204" pitchFamily="34" charset="0"/>
              </a:rPr>
            </a:br>
            <a:r>
              <a:rPr lang="pt-BR" sz="1800" dirty="0">
                <a:latin typeface="Arial" panose="020B0604020202020204" pitchFamily="34" charset="0"/>
                <a:cs typeface="Arial" panose="020B0604020202020204" pitchFamily="34" charset="0"/>
              </a:rPr>
              <a:t>	Dos vários elementos estruturais de uma declaração, convém sempre ter em conta o declarante, o assunto (incluindo as disposições ou objetivos) e o declaratário. Na estrutura de muitas declarações, há fórmulas de abertura, de encadeamento e de fecho.</a:t>
            </a:r>
          </a:p>
          <a:p>
            <a:pPr marL="0" indent="0">
              <a:buNone/>
            </a:pPr>
            <a:endParaRPr lang="pt-BR"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89874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Conteúdo 3"/>
          <p:cNvPicPr>
            <a:picLocks noGrp="1" noChangeAspect="1"/>
          </p:cNvPicPr>
          <p:nvPr>
            <p:ph idx="1"/>
          </p:nvPr>
        </p:nvPicPr>
        <p:blipFill>
          <a:blip r:embed="rId2"/>
          <a:stretch>
            <a:fillRect/>
          </a:stretch>
        </p:blipFill>
        <p:spPr>
          <a:xfrm>
            <a:off x="1081038" y="575672"/>
            <a:ext cx="5090601" cy="2523963"/>
          </a:xfrm>
          <a:prstGeom prst="rect">
            <a:avLst/>
          </a:prstGeom>
        </p:spPr>
      </p:pic>
      <p:pic>
        <p:nvPicPr>
          <p:cNvPr id="5" name="Imagem 4"/>
          <p:cNvPicPr>
            <a:picLocks noChangeAspect="1"/>
          </p:cNvPicPr>
          <p:nvPr/>
        </p:nvPicPr>
        <p:blipFill>
          <a:blip r:embed="rId3"/>
          <a:stretch>
            <a:fillRect/>
          </a:stretch>
        </p:blipFill>
        <p:spPr>
          <a:xfrm>
            <a:off x="5497281" y="3401688"/>
            <a:ext cx="5011346" cy="2633700"/>
          </a:xfrm>
          <a:prstGeom prst="rect">
            <a:avLst/>
          </a:prstGeom>
        </p:spPr>
      </p:pic>
    </p:spTree>
    <p:extLst>
      <p:ext uri="{BB962C8B-B14F-4D97-AF65-F5344CB8AC3E}">
        <p14:creationId xmlns:p14="http://schemas.microsoft.com/office/powerpoint/2010/main" val="8029495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838200" y="476738"/>
            <a:ext cx="10515600" cy="5700225"/>
          </a:xfrm>
        </p:spPr>
        <p:txBody>
          <a:bodyPr/>
          <a:lstStyle/>
          <a:p>
            <a:pPr marL="0" indent="0" algn="ctr">
              <a:buNone/>
            </a:pPr>
            <a:r>
              <a:rPr lang="pt-BR" dirty="0">
                <a:latin typeface="Arial" panose="020B0604020202020204" pitchFamily="34" charset="0"/>
                <a:cs typeface="Arial" panose="020B0604020202020204" pitchFamily="34" charset="0"/>
              </a:rPr>
              <a:t>	</a:t>
            </a:r>
            <a:r>
              <a:rPr lang="pt-BR" b="1" dirty="0">
                <a:latin typeface="Arial" panose="020B0604020202020204" pitchFamily="34" charset="0"/>
                <a:cs typeface="Arial" panose="020B0604020202020204" pitchFamily="34" charset="0"/>
              </a:rPr>
              <a:t>AVISO</a:t>
            </a:r>
            <a:endParaRPr lang="pt-BR" dirty="0">
              <a:latin typeface="Arial" panose="020B0604020202020204" pitchFamily="34" charset="0"/>
              <a:cs typeface="Arial" panose="020B0604020202020204" pitchFamily="34" charset="0"/>
            </a:endParaRPr>
          </a:p>
          <a:p>
            <a:pPr marL="0" indent="0">
              <a:buNone/>
            </a:pPr>
            <a:r>
              <a:rPr lang="pt-BR" dirty="0">
                <a:latin typeface="Arial" panose="020B0604020202020204" pitchFamily="34" charset="0"/>
                <a:cs typeface="Arial" panose="020B0604020202020204" pitchFamily="34" charset="0"/>
              </a:rPr>
              <a:t>	</a:t>
            </a:r>
            <a:r>
              <a:rPr lang="pt-BR" sz="2000" dirty="0">
                <a:latin typeface="Arial" panose="020B0604020202020204" pitchFamily="34" charset="0"/>
                <a:cs typeface="Arial" panose="020B0604020202020204" pitchFamily="34" charset="0"/>
              </a:rPr>
              <a:t>Do latim ad visum, um aviso é uma advertência que se comunica a alguém. Pode tratar-se de um sinal, um conselho ou uma chamada de atenção. </a:t>
            </a:r>
          </a:p>
          <a:p>
            <a:pPr marL="0" indent="0">
              <a:buNone/>
            </a:pPr>
            <a:r>
              <a:rPr lang="pt-BR" sz="2000" dirty="0">
                <a:latin typeface="Arial" panose="020B0604020202020204" pitchFamily="34" charset="0"/>
                <a:cs typeface="Arial" panose="020B0604020202020204" pitchFamily="34" charset="0"/>
              </a:rPr>
              <a:t>	Outro uso do conceito de aviso aparece na publicidade. Os avisos ou anúncios são as mensagens publicitárias que se difundem através dos meios de comunicação ou na vida pública.</a:t>
            </a:r>
          </a:p>
          <a:p>
            <a:pPr marL="0" indent="0">
              <a:buNone/>
            </a:pPr>
            <a:r>
              <a:rPr lang="pt-BR" sz="2000" dirty="0">
                <a:latin typeface="Arial" panose="020B0604020202020204" pitchFamily="34" charset="0"/>
                <a:cs typeface="Arial" panose="020B0604020202020204" pitchFamily="34" charset="0"/>
              </a:rPr>
              <a:t>	Veja alguns modelos:</a:t>
            </a:r>
          </a:p>
          <a:p>
            <a:pPr marL="0" indent="0">
              <a:buNone/>
            </a:pPr>
            <a:endParaRPr lang="pt-BR" dirty="0"/>
          </a:p>
        </p:txBody>
      </p:sp>
      <p:pic>
        <p:nvPicPr>
          <p:cNvPr id="5" name="Imagem 4"/>
          <p:cNvPicPr>
            <a:picLocks noChangeAspect="1"/>
          </p:cNvPicPr>
          <p:nvPr/>
        </p:nvPicPr>
        <p:blipFill>
          <a:blip r:embed="rId2"/>
          <a:stretch>
            <a:fillRect/>
          </a:stretch>
        </p:blipFill>
        <p:spPr>
          <a:xfrm>
            <a:off x="1663824" y="3110523"/>
            <a:ext cx="8864352" cy="3360615"/>
          </a:xfrm>
          <a:prstGeom prst="rect">
            <a:avLst/>
          </a:prstGeom>
        </p:spPr>
      </p:pic>
    </p:spTree>
    <p:extLst>
      <p:ext uri="{BB962C8B-B14F-4D97-AF65-F5344CB8AC3E}">
        <p14:creationId xmlns:p14="http://schemas.microsoft.com/office/powerpoint/2010/main" val="1882039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Conteúdo 3"/>
          <p:cNvPicPr>
            <a:picLocks noGrp="1" noChangeAspect="1"/>
          </p:cNvPicPr>
          <p:nvPr>
            <p:ph idx="1"/>
          </p:nvPr>
        </p:nvPicPr>
        <p:blipFill>
          <a:blip r:embed="rId2"/>
          <a:stretch>
            <a:fillRect/>
          </a:stretch>
        </p:blipFill>
        <p:spPr>
          <a:xfrm>
            <a:off x="1523603" y="956324"/>
            <a:ext cx="9144793" cy="4804064"/>
          </a:xfrm>
          <a:prstGeom prst="rect">
            <a:avLst/>
          </a:prstGeom>
        </p:spPr>
      </p:pic>
    </p:spTree>
    <p:extLst>
      <p:ext uri="{BB962C8B-B14F-4D97-AF65-F5344CB8AC3E}">
        <p14:creationId xmlns:p14="http://schemas.microsoft.com/office/powerpoint/2010/main" val="40879080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838200" y="422031"/>
            <a:ext cx="10515600" cy="5754932"/>
          </a:xfrm>
        </p:spPr>
        <p:txBody>
          <a:bodyPr>
            <a:normAutofit/>
          </a:bodyPr>
          <a:lstStyle/>
          <a:p>
            <a:pPr marL="0" indent="0" algn="ctr">
              <a:buNone/>
            </a:pPr>
            <a:r>
              <a:rPr lang="pt-BR" b="1" dirty="0">
                <a:latin typeface="Arial" panose="020B0604020202020204" pitchFamily="34" charset="0"/>
                <a:cs typeface="Arial" panose="020B0604020202020204" pitchFamily="34" charset="0"/>
              </a:rPr>
              <a:t>CONTRATO</a:t>
            </a:r>
          </a:p>
          <a:p>
            <a:pPr marL="0" indent="0">
              <a:buNone/>
            </a:pPr>
            <a:endParaRPr lang="pt-BR" dirty="0">
              <a:latin typeface="Arial" panose="020B0604020202020204" pitchFamily="34" charset="0"/>
              <a:cs typeface="Arial" panose="020B0604020202020204" pitchFamily="34" charset="0"/>
            </a:endParaRPr>
          </a:p>
          <a:p>
            <a:pPr marL="0" indent="0">
              <a:buNone/>
            </a:pPr>
            <a:r>
              <a:rPr lang="pt-BR" dirty="0">
                <a:latin typeface="Arial" panose="020B0604020202020204" pitchFamily="34" charset="0"/>
                <a:cs typeface="Arial" panose="020B0604020202020204" pitchFamily="34" charset="0"/>
              </a:rPr>
              <a:t>	</a:t>
            </a:r>
            <a:r>
              <a:rPr lang="pt-BR" sz="2200" dirty="0">
                <a:latin typeface="Arial" panose="020B0604020202020204" pitchFamily="34" charset="0"/>
                <a:cs typeface="Arial" panose="020B0604020202020204" pitchFamily="34" charset="0"/>
              </a:rPr>
              <a:t>Esse documento jurídico, que estabelece as regras de uma relação entre duas ou mais partes, é essencial em qualquer segmento, pois formaliza acordos.</a:t>
            </a:r>
          </a:p>
          <a:p>
            <a:pPr marL="0" indent="0">
              <a:buNone/>
            </a:pPr>
            <a:r>
              <a:rPr lang="pt-BR" sz="2200" dirty="0">
                <a:latin typeface="Arial" panose="020B0604020202020204" pitchFamily="34" charset="0"/>
                <a:cs typeface="Arial" panose="020B0604020202020204" pitchFamily="34" charset="0"/>
              </a:rPr>
              <a:t>	O primeiro passo para elaborar um contrato praticamente perfeito é definir seu tipo. Será um contrato de trabalho, locação, prestação de serviço ou um contrato social para constituição de empresas?</a:t>
            </a:r>
          </a:p>
          <a:p>
            <a:pPr marL="0" indent="0">
              <a:buNone/>
            </a:pPr>
            <a:r>
              <a:rPr lang="pt-BR" sz="2200" dirty="0">
                <a:latin typeface="Arial" panose="020B0604020202020204" pitchFamily="34" charset="0"/>
                <a:cs typeface="Arial" panose="020B0604020202020204" pitchFamily="34" charset="0"/>
              </a:rPr>
              <a:t>	A escolha do tipo de contrato está diretamente atrelada à sua finalidade, ao tipo de relação que será estabelecida – somente assim é possível garantir que seus elementos estarão adequados ao propósito.</a:t>
            </a:r>
          </a:p>
          <a:p>
            <a:pPr marL="0" indent="0">
              <a:buNone/>
            </a:pPr>
            <a:r>
              <a:rPr lang="pt-BR" sz="2200" dirty="0">
                <a:latin typeface="Arial" panose="020B0604020202020204" pitchFamily="34" charset="0"/>
                <a:cs typeface="Arial" panose="020B0604020202020204" pitchFamily="34" charset="0"/>
              </a:rPr>
              <a:t>	É importante destacar que o contrato deve atender aos anseios das duas partes, em obediência aos princípios legais da boa fé, equilíbrio contratual, probidade e transparência.</a:t>
            </a:r>
          </a:p>
          <a:p>
            <a:pPr marL="0" indent="0">
              <a:buNone/>
            </a:pPr>
            <a:endParaRPr lang="pt-BR" dirty="0"/>
          </a:p>
        </p:txBody>
      </p:sp>
    </p:spTree>
    <p:extLst>
      <p:ext uri="{BB962C8B-B14F-4D97-AF65-F5344CB8AC3E}">
        <p14:creationId xmlns:p14="http://schemas.microsoft.com/office/powerpoint/2010/main" val="18568609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Conteúdo 3"/>
          <p:cNvPicPr>
            <a:picLocks noGrp="1" noChangeAspect="1"/>
          </p:cNvPicPr>
          <p:nvPr>
            <p:ph idx="1"/>
          </p:nvPr>
        </p:nvPicPr>
        <p:blipFill>
          <a:blip r:embed="rId2"/>
          <a:stretch>
            <a:fillRect/>
          </a:stretch>
        </p:blipFill>
        <p:spPr>
          <a:xfrm>
            <a:off x="1215729" y="717105"/>
            <a:ext cx="9760542" cy="5133277"/>
          </a:xfrm>
          <a:prstGeom prst="rect">
            <a:avLst/>
          </a:prstGeom>
        </p:spPr>
      </p:pic>
    </p:spTree>
    <p:extLst>
      <p:ext uri="{BB962C8B-B14F-4D97-AF65-F5344CB8AC3E}">
        <p14:creationId xmlns:p14="http://schemas.microsoft.com/office/powerpoint/2010/main" val="1743715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838200" y="407324"/>
            <a:ext cx="10515600" cy="5769639"/>
          </a:xfrm>
        </p:spPr>
        <p:txBody>
          <a:bodyPr>
            <a:normAutofit/>
          </a:bodyPr>
          <a:lstStyle/>
          <a:p>
            <a:pPr marL="0" indent="0">
              <a:buNone/>
            </a:pPr>
            <a:r>
              <a:rPr lang="pt-BR" sz="1800" dirty="0">
                <a:latin typeface="Arial" panose="020B0604020202020204" pitchFamily="34" charset="0"/>
                <a:cs typeface="Arial" panose="020B0604020202020204" pitchFamily="34" charset="0"/>
              </a:rPr>
              <a:t>OFÍCIO</a:t>
            </a:r>
          </a:p>
          <a:p>
            <a:pPr marL="0" indent="0">
              <a:buNone/>
            </a:pPr>
            <a:endParaRPr lang="pt-BR" sz="1800" dirty="0">
              <a:latin typeface="Arial" panose="020B0604020202020204" pitchFamily="34" charset="0"/>
              <a:cs typeface="Arial" panose="020B0604020202020204" pitchFamily="34" charset="0"/>
            </a:endParaRPr>
          </a:p>
          <a:p>
            <a:pPr marL="0" indent="0">
              <a:buNone/>
            </a:pPr>
            <a:r>
              <a:rPr lang="pt-BR" sz="1800" dirty="0">
                <a:latin typeface="Arial" panose="020B0604020202020204" pitchFamily="34" charset="0"/>
                <a:cs typeface="Arial" panose="020B0604020202020204" pitchFamily="34" charset="0"/>
              </a:rPr>
              <a:t>Responde pelo nome de ofício a correspondência com caráter oficial enviada ou destinada geralmente a órgão público, embora também seja utilizado entre particulares.</a:t>
            </a:r>
          </a:p>
          <a:p>
            <a:pPr marL="0" indent="0">
              <a:buNone/>
            </a:pPr>
            <a:endParaRPr lang="pt-BR" sz="1800" dirty="0">
              <a:latin typeface="Arial" panose="020B0604020202020204" pitchFamily="34" charset="0"/>
              <a:cs typeface="Arial" panose="020B0604020202020204" pitchFamily="34" charset="0"/>
            </a:endParaRPr>
          </a:p>
          <a:p>
            <a:pPr marL="0" indent="0">
              <a:buNone/>
            </a:pPr>
            <a:r>
              <a:rPr lang="pt-BR" sz="1800" dirty="0">
                <a:latin typeface="Arial" panose="020B0604020202020204" pitchFamily="34" charset="0"/>
                <a:cs typeface="Arial" panose="020B0604020202020204" pitchFamily="34" charset="0"/>
              </a:rPr>
              <a:t>	A finalidade mais comum do ofício é encaminhar uma solicitação ou determinação, podendo também servir para comunicação formal.</a:t>
            </a:r>
          </a:p>
          <a:p>
            <a:pPr marL="0" indent="0">
              <a:buNone/>
            </a:pPr>
            <a:endParaRPr lang="pt-BR" sz="1800" dirty="0">
              <a:latin typeface="Arial" panose="020B0604020202020204" pitchFamily="34" charset="0"/>
              <a:cs typeface="Arial" panose="020B0604020202020204" pitchFamily="34" charset="0"/>
            </a:endParaRPr>
          </a:p>
          <a:p>
            <a:pPr marL="0" indent="0">
              <a:buNone/>
            </a:pPr>
            <a:r>
              <a:rPr lang="pt-BR" sz="1800" dirty="0">
                <a:latin typeface="Arial" panose="020B0604020202020204" pitchFamily="34" charset="0"/>
                <a:cs typeface="Arial" panose="020B0604020202020204" pitchFamily="34" charset="0"/>
              </a:rPr>
              <a:t>	A seguir fornecemos um modelo de ofício que poderá ser adaptado conforme as necessidades de cada situação específica.</a:t>
            </a:r>
          </a:p>
          <a:p>
            <a:pPr marL="0" indent="0">
              <a:buNone/>
            </a:pPr>
            <a:endParaRPr lang="pt-BR"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88995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Conteúdo 3"/>
          <p:cNvPicPr>
            <a:picLocks noGrp="1" noChangeAspect="1"/>
          </p:cNvPicPr>
          <p:nvPr>
            <p:ph idx="1"/>
          </p:nvPr>
        </p:nvPicPr>
        <p:blipFill>
          <a:blip r:embed="rId2"/>
          <a:stretch>
            <a:fillRect/>
          </a:stretch>
        </p:blipFill>
        <p:spPr>
          <a:xfrm>
            <a:off x="1514459" y="851422"/>
            <a:ext cx="9163082" cy="4797968"/>
          </a:xfrm>
          <a:prstGeom prst="rect">
            <a:avLst/>
          </a:prstGeom>
        </p:spPr>
      </p:pic>
    </p:spTree>
    <p:extLst>
      <p:ext uri="{BB962C8B-B14F-4D97-AF65-F5344CB8AC3E}">
        <p14:creationId xmlns:p14="http://schemas.microsoft.com/office/powerpoint/2010/main" val="842188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838200" y="515389"/>
            <a:ext cx="10515600" cy="5661574"/>
          </a:xfrm>
        </p:spPr>
        <p:txBody>
          <a:bodyPr>
            <a:normAutofit fontScale="92500"/>
          </a:bodyPr>
          <a:lstStyle/>
          <a:p>
            <a:pPr marL="0" indent="0" algn="ctr">
              <a:buNone/>
            </a:pPr>
            <a:r>
              <a:rPr lang="pt-BR" sz="2200" b="1" dirty="0">
                <a:latin typeface="Arial" panose="020B0604020202020204" pitchFamily="34" charset="0"/>
                <a:cs typeface="Arial" panose="020B0604020202020204" pitchFamily="34" charset="0"/>
              </a:rPr>
              <a:t>MEMORANDO</a:t>
            </a:r>
          </a:p>
          <a:p>
            <a:pPr marL="0" indent="0">
              <a:buNone/>
            </a:pPr>
            <a:endParaRPr lang="pt-BR" sz="2200" dirty="0">
              <a:latin typeface="Arial" panose="020B0604020202020204" pitchFamily="34" charset="0"/>
              <a:cs typeface="Arial" panose="020B0604020202020204" pitchFamily="34" charset="0"/>
            </a:endParaRPr>
          </a:p>
          <a:p>
            <a:pPr marL="0" indent="0">
              <a:buNone/>
            </a:pPr>
            <a:r>
              <a:rPr lang="pt-BR" sz="2200" dirty="0">
                <a:latin typeface="Arial" panose="020B0604020202020204" pitchFamily="34" charset="0"/>
                <a:cs typeface="Arial" panose="020B0604020202020204" pitchFamily="34" charset="0"/>
              </a:rPr>
              <a:t>	O memorando, assim como os demais gêneros textuais, apresenta uma finalidade discursiva específica e é constituído por traços distintos. Um deles é representado pela objetividade, ou seja, um discurso demarcado por uma linguagem breve, precisa e direta, visto que faz parte de uma comunicação veiculada no meio comercial.</a:t>
            </a:r>
          </a:p>
          <a:p>
            <a:pPr marL="0" indent="0">
              <a:buNone/>
            </a:pPr>
            <a:r>
              <a:rPr lang="pt-BR" sz="2200" dirty="0">
                <a:latin typeface="Arial" panose="020B0604020202020204" pitchFamily="34" charset="0"/>
                <a:cs typeface="Arial" panose="020B0604020202020204" pitchFamily="34" charset="0"/>
              </a:rPr>
              <a:t>	Em termos conceituais, o memorando constitui um tipo de comunicação eminentemente interna, estabelecida entre as unidades administrativas de um mesmo órgão, de níveis hierárquicos iguais ou distintos.</a:t>
            </a:r>
          </a:p>
          <a:p>
            <a:pPr marL="0" indent="0">
              <a:buNone/>
            </a:pPr>
            <a:r>
              <a:rPr lang="pt-BR" sz="2200" dirty="0">
                <a:latin typeface="Arial" panose="020B0604020202020204" pitchFamily="34" charset="0"/>
                <a:cs typeface="Arial" panose="020B0604020202020204" pitchFamily="34" charset="0"/>
              </a:rPr>
              <a:t>	Ele representa um documento cuja característica principal é a agilidade – dada a isenção de quaisquer procedimentos burocráticos que porventura venham a dificultar a tramitação do referido ato comunicativo. Desse modo, no intuito de evitar um aumento no número de comunicações feitas, os despachos ao memorando devem ser dados no próprio documento e, no caso da falta de espaço, em folha de continuação.</a:t>
            </a:r>
          </a:p>
          <a:p>
            <a:pPr marL="0" indent="0">
              <a:buNone/>
            </a:pPr>
            <a:r>
              <a:rPr lang="pt-BR" sz="2200" dirty="0">
                <a:latin typeface="Arial" panose="020B0604020202020204" pitchFamily="34" charset="0"/>
                <a:cs typeface="Arial" panose="020B0604020202020204" pitchFamily="34" charset="0"/>
              </a:rPr>
              <a:t>	Partindo do princípio de que o referido documento é endereçado a funcionários, e não a autoridades, como é o caso da carta e do ofício, além das características antes ressaltadas, a estrutura se compõe dos seguintes pressupostos, entre eles:</a:t>
            </a:r>
          </a:p>
          <a:p>
            <a:pPr marL="0" indent="0">
              <a:buNone/>
            </a:pPr>
            <a:endParaRPr lang="pt-BR" dirty="0"/>
          </a:p>
        </p:txBody>
      </p:sp>
    </p:spTree>
    <p:extLst>
      <p:ext uri="{BB962C8B-B14F-4D97-AF65-F5344CB8AC3E}">
        <p14:creationId xmlns:p14="http://schemas.microsoft.com/office/powerpoint/2010/main" val="350745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838200" y="606829"/>
            <a:ext cx="10515600" cy="5570134"/>
          </a:xfrm>
        </p:spPr>
        <p:txBody>
          <a:bodyPr>
            <a:normAutofit/>
          </a:bodyPr>
          <a:lstStyle/>
          <a:p>
            <a:pPr marL="0" indent="0">
              <a:buNone/>
            </a:pPr>
            <a:r>
              <a:rPr lang="pt-BR" sz="2000" dirty="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Timbre da instituição;</a:t>
            </a:r>
          </a:p>
          <a:p>
            <a:pPr marL="0" indent="0">
              <a:buNone/>
            </a:pPr>
            <a:r>
              <a:rPr lang="pt-BR" sz="1800" dirty="0">
                <a:latin typeface="Arial" panose="020B0604020202020204" pitchFamily="34" charset="0"/>
                <a:cs typeface="Arial" panose="020B0604020202020204" pitchFamily="34" charset="0"/>
              </a:rPr>
              <a:t>- Número do memorando;</a:t>
            </a:r>
          </a:p>
          <a:p>
            <a:pPr marL="0" indent="0">
              <a:buNone/>
            </a:pPr>
            <a:r>
              <a:rPr lang="pt-BR" sz="1800" dirty="0">
                <a:latin typeface="Arial" panose="020B0604020202020204" pitchFamily="34" charset="0"/>
                <a:cs typeface="Arial" panose="020B0604020202020204" pitchFamily="34" charset="0"/>
              </a:rPr>
              <a:t>- Remetente;</a:t>
            </a:r>
          </a:p>
          <a:p>
            <a:pPr marL="0" indent="0">
              <a:buNone/>
            </a:pPr>
            <a:r>
              <a:rPr lang="pt-BR" sz="1800" dirty="0">
                <a:latin typeface="Arial" panose="020B0604020202020204" pitchFamily="34" charset="0"/>
                <a:cs typeface="Arial" panose="020B0604020202020204" pitchFamily="34" charset="0"/>
              </a:rPr>
              <a:t>- Destinatário, sendo este mencionado pelo cargo que ocupa;</a:t>
            </a:r>
          </a:p>
          <a:p>
            <a:pPr marL="0" indent="0">
              <a:buNone/>
            </a:pPr>
            <a:r>
              <a:rPr lang="pt-BR" sz="1800" dirty="0">
                <a:latin typeface="Arial" panose="020B0604020202020204" pitchFamily="34" charset="0"/>
                <a:cs typeface="Arial" panose="020B0604020202020204" pitchFamily="34" charset="0"/>
              </a:rPr>
              <a:t>- Indicação do assunto;</a:t>
            </a:r>
          </a:p>
          <a:p>
            <a:pPr marL="0" indent="0">
              <a:buNone/>
            </a:pPr>
            <a:r>
              <a:rPr lang="pt-BR" sz="1800" dirty="0">
                <a:latin typeface="Arial" panose="020B0604020202020204" pitchFamily="34" charset="0"/>
                <a:cs typeface="Arial" panose="020B0604020202020204" pitchFamily="34" charset="0"/>
              </a:rPr>
              <a:t>-  Local e data;</a:t>
            </a:r>
          </a:p>
          <a:p>
            <a:pPr marL="0" indent="0">
              <a:buNone/>
            </a:pPr>
            <a:r>
              <a:rPr lang="pt-BR" sz="1800" dirty="0">
                <a:latin typeface="Arial" panose="020B0604020202020204" pitchFamily="34" charset="0"/>
                <a:cs typeface="Arial" panose="020B0604020202020204" pitchFamily="34" charset="0"/>
              </a:rPr>
              <a:t>- Corpo da mensagem, ou seja, o próprio texto;</a:t>
            </a:r>
          </a:p>
          <a:p>
            <a:pPr marL="0" indent="0">
              <a:buNone/>
            </a:pPr>
            <a:r>
              <a:rPr lang="pt-BR" sz="1800" dirty="0">
                <a:latin typeface="Arial" panose="020B0604020202020204" pitchFamily="34" charset="0"/>
                <a:cs typeface="Arial" panose="020B0604020202020204" pitchFamily="34" charset="0"/>
              </a:rPr>
              <a:t>- Despedida;</a:t>
            </a:r>
          </a:p>
          <a:p>
            <a:pPr marL="0" indent="0">
              <a:buNone/>
            </a:pPr>
            <a:r>
              <a:rPr lang="pt-BR" sz="1800" dirty="0">
                <a:latin typeface="Arial" panose="020B0604020202020204" pitchFamily="34" charset="0"/>
                <a:cs typeface="Arial" panose="020B0604020202020204" pitchFamily="34" charset="0"/>
              </a:rPr>
              <a:t>- Assinatura e cargo.</a:t>
            </a:r>
          </a:p>
          <a:p>
            <a:pPr marL="0" indent="0">
              <a:buNone/>
            </a:pPr>
            <a:endParaRPr lang="pt-BR" sz="2000" dirty="0">
              <a:latin typeface="Arial" panose="020B0604020202020204" pitchFamily="34" charset="0"/>
              <a:cs typeface="Arial" panose="020B0604020202020204" pitchFamily="34" charset="0"/>
            </a:endParaRPr>
          </a:p>
        </p:txBody>
      </p:sp>
      <p:pic>
        <p:nvPicPr>
          <p:cNvPr id="4" name="Imagem 3"/>
          <p:cNvPicPr>
            <a:picLocks noChangeAspect="1"/>
          </p:cNvPicPr>
          <p:nvPr/>
        </p:nvPicPr>
        <p:blipFill>
          <a:blip r:embed="rId2"/>
          <a:stretch>
            <a:fillRect/>
          </a:stretch>
        </p:blipFill>
        <p:spPr>
          <a:xfrm>
            <a:off x="6298571" y="2305538"/>
            <a:ext cx="5456393" cy="4142154"/>
          </a:xfrm>
          <a:prstGeom prst="rect">
            <a:avLst/>
          </a:prstGeom>
        </p:spPr>
      </p:pic>
    </p:spTree>
    <p:extLst>
      <p:ext uri="{BB962C8B-B14F-4D97-AF65-F5344CB8AC3E}">
        <p14:creationId xmlns:p14="http://schemas.microsoft.com/office/powerpoint/2010/main" val="38342563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838200" y="429846"/>
            <a:ext cx="10515600" cy="5747117"/>
          </a:xfrm>
        </p:spPr>
        <p:txBody>
          <a:bodyPr>
            <a:normAutofit/>
          </a:bodyPr>
          <a:lstStyle/>
          <a:p>
            <a:pPr marL="0" indent="0" algn="ctr">
              <a:buNone/>
            </a:pPr>
            <a:r>
              <a:rPr lang="pt-BR" sz="2000" b="1" dirty="0">
                <a:latin typeface="Arial" panose="020B0604020202020204" pitchFamily="34" charset="0"/>
                <a:cs typeface="Arial" panose="020B0604020202020204" pitchFamily="34" charset="0"/>
              </a:rPr>
              <a:t>COMUNICADO</a:t>
            </a:r>
          </a:p>
          <a:p>
            <a:pPr marL="0" indent="0">
              <a:buNone/>
            </a:pPr>
            <a:endParaRPr lang="pt-BR" sz="2000" dirty="0">
              <a:latin typeface="Arial" panose="020B0604020202020204" pitchFamily="34" charset="0"/>
              <a:cs typeface="Arial" panose="020B0604020202020204" pitchFamily="34" charset="0"/>
            </a:endParaRPr>
          </a:p>
          <a:p>
            <a:pPr marL="0" indent="0">
              <a:buNone/>
            </a:pPr>
            <a:r>
              <a:rPr lang="pt-BR" sz="2000" dirty="0">
                <a:latin typeface="Arial" panose="020B0604020202020204" pitchFamily="34" charset="0"/>
                <a:cs typeface="Arial" panose="020B0604020202020204" pitchFamily="34" charset="0"/>
              </a:rPr>
              <a:t>	Um comunicado é uma declaração, uma nota ou um relatório que comunica uma informação para conhecimento público. O comunicado pode ser elaborado por uma pessoa, uma empresa, uma organização ou um governo e é divulgado através dos meios de comunicação.</a:t>
            </a:r>
          </a:p>
          <a:p>
            <a:pPr marL="0" indent="0">
              <a:buNone/>
            </a:pPr>
            <a:r>
              <a:rPr lang="pt-BR" sz="2000" dirty="0">
                <a:latin typeface="Arial" panose="020B0604020202020204" pitchFamily="34" charset="0"/>
                <a:cs typeface="Arial" panose="020B0604020202020204" pitchFamily="34" charset="0"/>
              </a:rPr>
              <a:t>	Exemplos: “A empresa desmentiu os rumores de venda através de um comunicado”, “Se isto continuar assim, teremos de preparar um comunicado para esclarecer a situação”, “O clube emitiu um comunicado a informar que o treinador renovou o seu contrato até 2015”.</a:t>
            </a:r>
          </a:p>
          <a:p>
            <a:pPr marL="0" indent="0">
              <a:buNone/>
            </a:pPr>
            <a:r>
              <a:rPr lang="pt-BR" sz="2000" dirty="0">
                <a:latin typeface="Arial" panose="020B0604020202020204" pitchFamily="34" charset="0"/>
                <a:cs typeface="Arial" panose="020B0604020202020204" pitchFamily="34" charset="0"/>
              </a:rPr>
              <a:t>	O objetivo do comunicado é chegar ao maior número de pessoas possível para que tomem conhecimento daquilo que se pretende transmitir. Existe a possibilidade, no entanto, de o comunicado ser dirigido a um público específico, pelo que pode ser divulgado em meios especializados.</a:t>
            </a:r>
          </a:p>
          <a:p>
            <a:pPr marL="0" indent="0">
              <a:buNone/>
            </a:pPr>
            <a:endParaRPr lang="pt-B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91913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Conteúdo 3"/>
          <p:cNvPicPr>
            <a:picLocks noGrp="1" noChangeAspect="1"/>
          </p:cNvPicPr>
          <p:nvPr>
            <p:ph idx="1"/>
          </p:nvPr>
        </p:nvPicPr>
        <p:blipFill>
          <a:blip r:embed="rId2"/>
          <a:stretch>
            <a:fillRect/>
          </a:stretch>
        </p:blipFill>
        <p:spPr>
          <a:xfrm>
            <a:off x="1743078" y="1005483"/>
            <a:ext cx="8705843" cy="4572396"/>
          </a:xfrm>
          <a:prstGeom prst="rect">
            <a:avLst/>
          </a:prstGeom>
        </p:spPr>
      </p:pic>
    </p:spTree>
    <p:extLst>
      <p:ext uri="{BB962C8B-B14F-4D97-AF65-F5344CB8AC3E}">
        <p14:creationId xmlns:p14="http://schemas.microsoft.com/office/powerpoint/2010/main" val="1983875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838200" y="570523"/>
            <a:ext cx="10515600" cy="5606440"/>
          </a:xfrm>
        </p:spPr>
        <p:txBody>
          <a:bodyPr/>
          <a:lstStyle/>
          <a:p>
            <a:pPr marL="0" indent="0" algn="ctr">
              <a:buNone/>
            </a:pPr>
            <a:r>
              <a:rPr lang="pt-BR" b="1" dirty="0">
                <a:latin typeface="Arial" panose="020B0604020202020204" pitchFamily="34" charset="0"/>
                <a:cs typeface="Arial" panose="020B0604020202020204" pitchFamily="34" charset="0"/>
              </a:rPr>
              <a:t>CARTA</a:t>
            </a:r>
          </a:p>
          <a:p>
            <a:pPr marL="0" indent="0">
              <a:buNone/>
            </a:pPr>
            <a:endParaRPr lang="pt-BR" dirty="0"/>
          </a:p>
          <a:p>
            <a:pPr marL="0" indent="0">
              <a:buNone/>
            </a:pPr>
            <a:r>
              <a:rPr lang="pt-BR" sz="2000" dirty="0">
                <a:latin typeface="Arial" panose="020B0604020202020204" pitchFamily="34" charset="0"/>
                <a:cs typeface="Arial" panose="020B0604020202020204" pitchFamily="34" charset="0"/>
              </a:rPr>
              <a:t>	Uma carta formal é uma correspondência enviada para organizações ou pessoas importantes como prefeituras, políticos, etc. Para escrever uma carta formal é preciso utilizar a norma culta da língua portuguesa e também alguns termos que demonstrem a importância da pessoa ou organização que está recebendo essa mensagem.</a:t>
            </a:r>
          </a:p>
          <a:p>
            <a:pPr marL="0" indent="0">
              <a:buNone/>
            </a:pPr>
            <a:r>
              <a:rPr lang="pt-BR" sz="2000" dirty="0">
                <a:latin typeface="Arial" panose="020B0604020202020204" pitchFamily="34" charset="0"/>
                <a:cs typeface="Arial" panose="020B0604020202020204" pitchFamily="34" charset="0"/>
              </a:rPr>
              <a:t>	Na carta formal é importante sempre agradecer ao fim de tudo, mostrando respeito por quem está recebendo a correspondência.</a:t>
            </a:r>
          </a:p>
          <a:p>
            <a:pPr marL="0" indent="0">
              <a:buNone/>
            </a:pPr>
            <a:r>
              <a:rPr lang="pt-BR" sz="2000" dirty="0">
                <a:latin typeface="Arial" panose="020B0604020202020204" pitchFamily="34" charset="0"/>
                <a:cs typeface="Arial" panose="020B0604020202020204" pitchFamily="34" charset="0"/>
              </a:rPr>
              <a:t>	As cartas formais seguem um padrão definido, costumam ser cartas curtas onde a pessoa faz algum tipo de anúncio, agradecimento ou requerimento a alguém ou alguma instituição.</a:t>
            </a:r>
          </a:p>
          <a:p>
            <a:pPr marL="0" indent="0">
              <a:buNone/>
            </a:pPr>
            <a:endParaRPr lang="pt-BR" sz="2000" dirty="0"/>
          </a:p>
        </p:txBody>
      </p:sp>
    </p:spTree>
    <p:extLst>
      <p:ext uri="{BB962C8B-B14F-4D97-AF65-F5344CB8AC3E}">
        <p14:creationId xmlns:p14="http://schemas.microsoft.com/office/powerpoint/2010/main" val="1821508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Conteúdo 3"/>
          <p:cNvPicPr>
            <a:picLocks noGrp="1" noChangeAspect="1"/>
          </p:cNvPicPr>
          <p:nvPr>
            <p:ph idx="1"/>
          </p:nvPr>
        </p:nvPicPr>
        <p:blipFill>
          <a:blip r:embed="rId2"/>
          <a:stretch>
            <a:fillRect/>
          </a:stretch>
        </p:blipFill>
        <p:spPr>
          <a:xfrm>
            <a:off x="1398625" y="817698"/>
            <a:ext cx="9394750" cy="4932091"/>
          </a:xfrm>
          <a:prstGeom prst="rect">
            <a:avLst/>
          </a:prstGeom>
        </p:spPr>
      </p:pic>
    </p:spTree>
    <p:extLst>
      <p:ext uri="{BB962C8B-B14F-4D97-AF65-F5344CB8AC3E}">
        <p14:creationId xmlns:p14="http://schemas.microsoft.com/office/powerpoint/2010/main" val="1384943503"/>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D8F5D89119D318469AB4802A6FF6AAD5" ma:contentTypeVersion="2" ma:contentTypeDescription="Crie um novo documento." ma:contentTypeScope="" ma:versionID="38ff6b674d23463506606adb2014a9a1">
  <xsd:schema xmlns:xsd="http://www.w3.org/2001/XMLSchema" xmlns:xs="http://www.w3.org/2001/XMLSchema" xmlns:p="http://schemas.microsoft.com/office/2006/metadata/properties" xmlns:ns2="ee5e846d-780a-40d5-ab7e-a3ddc87c92b4" targetNamespace="http://schemas.microsoft.com/office/2006/metadata/properties" ma:root="true" ma:fieldsID="b07477a67bbcced81b572779539ed33e" ns2:_="">
    <xsd:import namespace="ee5e846d-780a-40d5-ab7e-a3ddc87c92b4"/>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5e846d-780a-40d5-ab7e-a3ddc87c92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DF6A035-35BC-43A1-B7F0-94583D7F4688}"/>
</file>

<file path=customXml/itemProps2.xml><?xml version="1.0" encoding="utf-8"?>
<ds:datastoreItem xmlns:ds="http://schemas.openxmlformats.org/officeDocument/2006/customXml" ds:itemID="{AB0E223F-C2A1-4B09-AD41-255743B5D473}"/>
</file>

<file path=customXml/itemProps3.xml><?xml version="1.0" encoding="utf-8"?>
<ds:datastoreItem xmlns:ds="http://schemas.openxmlformats.org/officeDocument/2006/customXml" ds:itemID="{1F418401-2174-4907-89B8-25C0609C3AB9}"/>
</file>

<file path=docProps/app.xml><?xml version="1.0" encoding="utf-8"?>
<Properties xmlns="http://schemas.openxmlformats.org/officeDocument/2006/extended-properties" xmlns:vt="http://schemas.openxmlformats.org/officeDocument/2006/docPropsVTypes">
  <TotalTime>59</TotalTime>
  <Words>1047</Words>
  <Application>Microsoft Office PowerPoint</Application>
  <PresentationFormat>Widescreen</PresentationFormat>
  <Paragraphs>52</Paragraphs>
  <Slides>15</Slides>
  <Notes>0</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15</vt:i4>
      </vt:variant>
    </vt:vector>
  </HeadingPairs>
  <TitlesOfParts>
    <vt:vector size="19" baseType="lpstr">
      <vt:lpstr>Arial</vt:lpstr>
      <vt:lpstr>Calibri</vt:lpstr>
      <vt:lpstr>Calibri Light</vt:lpstr>
      <vt:lpstr>Tema do Office</vt:lpstr>
      <vt:lpstr>GÊNEROS ADMINISTRATIVOS</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GÊNEROS ADMINISTRATIVOS</dc:title>
  <dc:creator>Professor</dc:creator>
  <cp:lastModifiedBy>MARIANA VIEIRA RIBEIRO FREDI</cp:lastModifiedBy>
  <cp:revision>6</cp:revision>
  <dcterms:created xsi:type="dcterms:W3CDTF">2022-05-24T14:40:25Z</dcterms:created>
  <dcterms:modified xsi:type="dcterms:W3CDTF">2022-06-01T21:37:04Z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0x010100D8F5D89119D318469AB4802A6FF6AAD5</vt:lpwstr>
  </property>
</Properties>
</file>

<file path=docProps/thumbnail.jpeg>
</file>